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Arimo Bold" panose="020B0604020202020204" charset="0"/>
      <p:regular r:id="rId15"/>
      <p:bold r:id="rId16"/>
    </p:embeddedFont>
    <p:embeddedFont>
      <p:font typeface="Blomfield MF" panose="020B0604020202020204" charset="-79"/>
      <p:regular r:id="rId17"/>
    </p:embeddedFont>
    <p:embeddedFont>
      <p:font typeface="Blomfield MF Bold" panose="020B0604020202020204" charset="-79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lear Sans Regular" panose="020B0604020202020204" charset="0"/>
      <p:regular r:id="rId25"/>
    </p:embeddedFont>
    <p:embeddedFont>
      <p:font typeface="Clear Sans Regular Bold" panose="020B0604020202020204" charset="0"/>
      <p:regular r:id="rId26"/>
    </p:embeddedFont>
    <p:embeddedFont>
      <p:font typeface="Hammersmith One" panose="02010703030501060504" pitchFamily="2" charset="0"/>
      <p:regular r:id="rId27"/>
    </p:embeddedFont>
    <p:embeddedFont>
      <p:font typeface="Times Neue Roman Bold" panose="020B0604020202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1" autoAdjust="0"/>
  </p:normalViewPr>
  <p:slideViewPr>
    <p:cSldViewPr>
      <p:cViewPr varScale="1">
        <p:scale>
          <a:sx n="38" d="100"/>
          <a:sy n="38" d="100"/>
        </p:scale>
        <p:origin x="9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101" b="36101"/>
          <a:stretch>
            <a:fillRect/>
          </a:stretch>
        </p:blipFill>
        <p:spPr>
          <a:xfrm>
            <a:off x="-204719" y="-224451"/>
            <a:ext cx="18697437" cy="38916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b="68498"/>
          <a:stretch>
            <a:fillRect/>
          </a:stretch>
        </p:blipFill>
        <p:spPr>
          <a:xfrm>
            <a:off x="0" y="9065786"/>
            <a:ext cx="6855789" cy="7029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7032182"/>
            <a:ext cx="4724400" cy="423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4"/>
              </a:lnSpc>
            </a:pPr>
            <a:r>
              <a:rPr lang="en-US" sz="4000" spc="-134" dirty="0">
                <a:solidFill>
                  <a:srgbClr val="13111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Samuel </a:t>
            </a:r>
            <a:r>
              <a:rPr lang="en-US" sz="4000" b="1" spc="-134" dirty="0">
                <a:solidFill>
                  <a:srgbClr val="13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Emehi</a:t>
            </a:r>
            <a:r>
              <a:rPr lang="en-US" sz="4000" spc="-134" dirty="0">
                <a:solidFill>
                  <a:srgbClr val="13111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94122" y="3667182"/>
            <a:ext cx="6193878" cy="661981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5980729"/>
            <a:ext cx="9144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79461" y="4412157"/>
            <a:ext cx="6944176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131111"/>
                </a:solidFill>
                <a:latin typeface="Blomfield MF"/>
              </a:rPr>
              <a:t>Analytical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4152" b="4948"/>
          <a:stretch>
            <a:fillRect/>
          </a:stretch>
        </p:blipFill>
        <p:spPr>
          <a:xfrm>
            <a:off x="-247383" y="-226768"/>
            <a:ext cx="18782766" cy="38690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6563201" y="1321983"/>
            <a:ext cx="689712" cy="702485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550220" y="4762661"/>
          <a:ext cx="12708608" cy="4426696"/>
        </p:xfrm>
        <a:graphic>
          <a:graphicData uri="http://schemas.openxmlformats.org/drawingml/2006/table">
            <a:tbl>
              <a:tblPr/>
              <a:tblGrid>
                <a:gridCol w="254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5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Correlation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equity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commodities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fixed_income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alternatives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5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equity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54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commodities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-0.623630531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54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fixed_income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0.938796652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-0.705494472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54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alternatives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-0.905605471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0.825760736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-0.922838189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lear Sans Regular"/>
                        </a:rPr>
                        <a:t>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365433" y="859206"/>
            <a:ext cx="11623747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Hammersmith One"/>
              </a:rPr>
              <a:t>Asset Class </a:t>
            </a:r>
          </a:p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Hammersmith One"/>
              </a:rPr>
              <a:t>Correlation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857023" y="4742132"/>
            <a:ext cx="10861953" cy="8027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262" y="1028700"/>
            <a:ext cx="12341632" cy="2882890"/>
            <a:chOff x="0" y="0"/>
            <a:chExt cx="16455510" cy="38438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6455510" cy="280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40"/>
                </a:lnSpc>
              </a:pPr>
              <a:r>
                <a:rPr lang="en-US" sz="7400">
                  <a:solidFill>
                    <a:srgbClr val="131111"/>
                  </a:solidFill>
                  <a:latin typeface="Hammersmith One"/>
                </a:rPr>
                <a:t>Recommendation for</a:t>
              </a:r>
            </a:p>
            <a:p>
              <a:pPr marL="0" lvl="0" indent="0" algn="l">
                <a:lnSpc>
                  <a:spcPts val="8140"/>
                </a:lnSpc>
                <a:spcBef>
                  <a:spcPct val="0"/>
                </a:spcBef>
              </a:pPr>
              <a:r>
                <a:rPr lang="en-US" sz="7400">
                  <a:solidFill>
                    <a:srgbClr val="131111"/>
                  </a:solidFill>
                  <a:latin typeface="Hammersmith One"/>
                </a:rPr>
                <a:t>the Client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05679"/>
              <a:ext cx="164555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20">
                  <a:solidFill>
                    <a:srgbClr val="131111"/>
                  </a:solidFill>
                  <a:latin typeface="Clear Sans Regular Bold"/>
                </a:rPr>
                <a:t>WHERE WE WANT TO FOCUS 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90996" y="5700112"/>
            <a:ext cx="4450900" cy="1016441"/>
            <a:chOff x="0" y="0"/>
            <a:chExt cx="5934534" cy="1355254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934534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31111"/>
                  </a:solidFill>
                  <a:latin typeface="Hammersmith One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0961"/>
              <a:ext cx="593453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079721"/>
            <a:ext cx="4116125" cy="2478503"/>
            <a:chOff x="0" y="0"/>
            <a:chExt cx="5488167" cy="330467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107208"/>
              <a:ext cx="532260" cy="53271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142312" y="-28575"/>
              <a:ext cx="4345855" cy="3333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1"/>
                </a:lnSpc>
              </a:pPr>
              <a:r>
                <a:rPr lang="en-US" sz="2563">
                  <a:solidFill>
                    <a:srgbClr val="131111"/>
                  </a:solidFill>
                  <a:latin typeface="Hammersmith One"/>
                </a:rPr>
                <a:t>Avoid the the worst 3 performing tickers and accept the best performing portfolio in investment decision making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2312" y="2869177"/>
              <a:ext cx="4345855" cy="35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5"/>
                </a:lnSpc>
              </a:pPr>
              <a:r>
                <a:rPr lang="en-US" sz="1611">
                  <a:solidFill>
                    <a:srgbClr val="131111"/>
                  </a:solidFill>
                  <a:latin typeface="Clear Sans Regular"/>
                </a:rPr>
                <a:t> 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56697" y="1331821"/>
            <a:ext cx="7029935" cy="409185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3601" y="5921319"/>
            <a:ext cx="6556126" cy="373021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424911" y="5555758"/>
            <a:ext cx="4450900" cy="1016441"/>
            <a:chOff x="0" y="0"/>
            <a:chExt cx="5934534" cy="135525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934534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31111"/>
                  </a:solidFill>
                  <a:latin typeface="Hammersmith One"/>
                </a:rPr>
                <a:t>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0961"/>
              <a:ext cx="593453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5568346" y="5079551"/>
            <a:ext cx="399195" cy="399534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6424911" y="4999145"/>
            <a:ext cx="3259391" cy="4092411"/>
            <a:chOff x="0" y="0"/>
            <a:chExt cx="4345855" cy="545654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4345855" cy="5007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1"/>
                </a:lnSpc>
              </a:pPr>
              <a:r>
                <a:rPr lang="en-US" sz="2563">
                  <a:solidFill>
                    <a:srgbClr val="131111"/>
                  </a:solidFill>
                  <a:latin typeface="Hammersmith One"/>
                </a:rPr>
                <a:t>Invest in inversely correlated assets so that we can reduce the chance of risk. These groups are equity &amp; commodity, fixed income &amp; commodity, equity &amp; alternatives.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101225"/>
              <a:ext cx="4345855" cy="35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5"/>
                </a:lnSpc>
              </a:pPr>
              <a:r>
                <a:rPr lang="en-US" sz="1611">
                  <a:solidFill>
                    <a:srgbClr val="131111"/>
                  </a:solidFill>
                  <a:latin typeface="Clear Sans Regular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5356" y="4274503"/>
            <a:ext cx="70372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0200" y="-201788"/>
            <a:ext cx="6473718" cy="10776265"/>
          </a:xfrm>
          <a:prstGeom prst="rect">
            <a:avLst/>
          </a:prstGeom>
          <a:solidFill>
            <a:srgbClr val="FF1616"/>
          </a:solidFill>
        </p:spPr>
      </p:sp>
      <p:grpSp>
        <p:nvGrpSpPr>
          <p:cNvPr id="3" name="Group 3"/>
          <p:cNvGrpSpPr/>
          <p:nvPr/>
        </p:nvGrpSpPr>
        <p:grpSpPr>
          <a:xfrm>
            <a:off x="590550" y="1028700"/>
            <a:ext cx="5202690" cy="3210775"/>
            <a:chOff x="0" y="0"/>
            <a:chExt cx="6936919" cy="4281033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6936919" cy="3264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Blomfield MF Bold"/>
                </a:rPr>
                <a:t>Portfolio Analysis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9725"/>
              <a:ext cx="6936919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Asset Class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51"/>
          <a:stretch>
            <a:fillRect/>
          </a:stretch>
        </p:blipFill>
        <p:spPr>
          <a:xfrm>
            <a:off x="6333517" y="373895"/>
            <a:ext cx="11553115" cy="93550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9082506" y="8751693"/>
            <a:ext cx="18910559" cy="13975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9354390" y="8554713"/>
            <a:ext cx="18910559" cy="13975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42943" y="2869085"/>
          <a:ext cx="15002114" cy="5961146"/>
        </p:xfrm>
        <a:graphic>
          <a:graphicData uri="http://schemas.openxmlformats.org/drawingml/2006/table">
            <a:tbl>
              <a:tblPr/>
              <a:tblGrid>
                <a:gridCol w="100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6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117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700">
                          <a:solidFill>
                            <a:srgbClr val="131111"/>
                          </a:solidFill>
                          <a:latin typeface="Hammersmith On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>
                          <a:solidFill>
                            <a:srgbClr val="131111"/>
                          </a:solidFill>
                          <a:latin typeface="Arimo Bold"/>
                        </a:rPr>
                        <a:t>Commodities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700">
                          <a:solidFill>
                            <a:srgbClr val="131111"/>
                          </a:solidFill>
                          <a:latin typeface="Hammersmith On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>
                          <a:solidFill>
                            <a:srgbClr val="131111"/>
                          </a:solidFill>
                          <a:latin typeface="Hammersmith One"/>
                        </a:rPr>
                        <a:t>Equity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431"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131111"/>
                          </a:solidFill>
                          <a:latin typeface="Clear Sans Regular"/>
                        </a:rPr>
                        <a:t>There is a decrease in negative returns during the two-year period under consideration. Inversely correlated with Equity.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131111"/>
                          </a:solidFill>
                          <a:latin typeface="Clear Sans Regular"/>
                        </a:rPr>
                        <a:t>Analyses show a steep descent during the two-year period under consideration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700">
                          <a:solidFill>
                            <a:srgbClr val="131111"/>
                          </a:solidFill>
                          <a:latin typeface="Hammersmith One"/>
                        </a:rPr>
                        <a:t>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>
                          <a:solidFill>
                            <a:srgbClr val="131111"/>
                          </a:solidFill>
                          <a:latin typeface="Hammersmith One"/>
                        </a:rPr>
                        <a:t>Fixed Income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289"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131111"/>
                          </a:solidFill>
                          <a:latin typeface="Clear Sans Regular"/>
                        </a:rPr>
                        <a:t>Negative performance during the period considered, despite reduced riskiness compared to the other assets considered. 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131111"/>
                          </a:solidFill>
                          <a:latin typeface="Clear Sans Regular"/>
                        </a:rPr>
                        <a:t>Performed positively, reporting a + sign on returns. Despite witnessing a decrescent during the period considered. 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666523" y="4742132"/>
            <a:ext cx="10861953" cy="802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5948958" y="1123545"/>
            <a:ext cx="689712" cy="7024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2493" y="828675"/>
            <a:ext cx="9107639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131111"/>
                </a:solidFill>
                <a:latin typeface="Blomfield MF"/>
              </a:rPr>
              <a:t>Asset Class Insights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642943" y="5724692"/>
          <a:ext cx="7501057" cy="1111250"/>
        </p:xfrm>
        <a:graphic>
          <a:graphicData uri="http://schemas.openxmlformats.org/drawingml/2006/table">
            <a:tbl>
              <a:tblPr/>
              <a:tblGrid>
                <a:gridCol w="100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700">
                          <a:solidFill>
                            <a:srgbClr val="131111"/>
                          </a:solidFill>
                          <a:latin typeface="Hammersmith One"/>
                        </a:rPr>
                        <a:t>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>
                          <a:solidFill>
                            <a:srgbClr val="131111"/>
                          </a:solidFill>
                          <a:latin typeface="Hammersmith One"/>
                        </a:rPr>
                        <a:t>Fixed Income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144000" y="5724692"/>
          <a:ext cx="7501057" cy="1111250"/>
        </p:xfrm>
        <a:graphic>
          <a:graphicData uri="http://schemas.openxmlformats.org/drawingml/2006/table">
            <a:tbl>
              <a:tblPr/>
              <a:tblGrid>
                <a:gridCol w="100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700">
                          <a:solidFill>
                            <a:srgbClr val="131111"/>
                          </a:solidFill>
                          <a:latin typeface="Hammersmith One"/>
                        </a:rPr>
                        <a:t>4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>
                          <a:solidFill>
                            <a:srgbClr val="131111"/>
                          </a:solidFill>
                          <a:latin typeface="Hammersmith One"/>
                        </a:rPr>
                        <a:t>Alternatives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1028700" y="2251176"/>
            <a:ext cx="142996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-5430977" y="4742132"/>
            <a:ext cx="10861953" cy="8027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53753"/>
            <a:ext cx="12769772" cy="1966584"/>
            <a:chOff x="0" y="0"/>
            <a:chExt cx="17026362" cy="2622111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7026362" cy="155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31111"/>
                  </a:solidFill>
                  <a:latin typeface="Times Neue Roman Bold"/>
                </a:rPr>
                <a:t>Top 10 Performing Tickers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3936"/>
              <a:ext cx="170263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81609" y="2174434"/>
            <a:ext cx="3477691" cy="2969066"/>
            <a:chOff x="0" y="0"/>
            <a:chExt cx="4636921" cy="3958754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36921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31111"/>
                  </a:solidFill>
                  <a:latin typeface="Blomfield MF"/>
                </a:rPr>
                <a:t>Outcome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1911"/>
              <a:ext cx="4636921" cy="3106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The asset class of top 10 high returns were equity.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 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Majority of the security is related to energy.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131111"/>
                </a:solidFill>
                <a:latin typeface="Blomfield MF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12467618" y="5143330"/>
            <a:ext cx="399195" cy="3995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6563201" y="1022314"/>
            <a:ext cx="689712" cy="7024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72234" y="2174434"/>
            <a:ext cx="10524348" cy="776012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313005" y="5815663"/>
            <a:ext cx="6745986" cy="4239895"/>
            <a:chOff x="0" y="0"/>
            <a:chExt cx="8994648" cy="565319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3689206" cy="517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DVN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OXY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MRO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CF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COP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EOG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FANG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ENPH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XOM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VLO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86982" y="-38100"/>
              <a:ext cx="6007667" cy="569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Devon Energy Corporation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Occidental Petroleum Corporation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Marathon Oil Corporation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CF Industries Holdings Inc.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ConocoPhilips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EOG Resources Inc.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Diamondback Energy Inc.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Enphase Energy Inc.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Exxon Mobil Corporation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Valero Energy Corporation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endParaRPr lang="en-US" sz="2199">
                <a:solidFill>
                  <a:srgbClr val="131111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-5430977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12467618" y="4544538"/>
            <a:ext cx="399195" cy="3995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6563201" y="1022314"/>
            <a:ext cx="689712" cy="7024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1097" r="1097"/>
          <a:stretch>
            <a:fillRect/>
          </a:stretch>
        </p:blipFill>
        <p:spPr>
          <a:xfrm>
            <a:off x="401368" y="2393360"/>
            <a:ext cx="11724750" cy="723916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353753"/>
            <a:ext cx="12769772" cy="1966584"/>
            <a:chOff x="0" y="0"/>
            <a:chExt cx="17026362" cy="2622111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7026362" cy="155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31111"/>
                  </a:solidFill>
                  <a:latin typeface="Times Neue Roman Bold"/>
                </a:rPr>
                <a:t>Top 10 Risky Tickers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83936"/>
              <a:ext cx="170263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46625" y="1775239"/>
            <a:ext cx="3905830" cy="2969066"/>
            <a:chOff x="0" y="0"/>
            <a:chExt cx="5207774" cy="395875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5207774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31111"/>
                  </a:solidFill>
                  <a:latin typeface="Blomfield MF"/>
                </a:rPr>
                <a:t>Outcome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1911"/>
              <a:ext cx="5207774" cy="3106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The asset class of top 10 riskiest tickers were all fixed income.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 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Blomfield MF"/>
                </a:rPr>
                <a:t>Majority of the security is related to short-term investments. 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131111"/>
                </a:solidFill>
                <a:latin typeface="Blomfield MF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62293" y="5143500"/>
            <a:ext cx="7168557" cy="4882296"/>
            <a:chOff x="0" y="0"/>
            <a:chExt cx="9558076" cy="65097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350302" cy="5373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BIL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SHV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SHY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VGSH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JPST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BSV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VTIP</a:t>
              </a:r>
            </a:p>
            <a:p>
              <a:pPr algn="ctr">
                <a:lnSpc>
                  <a:spcPts val="1260"/>
                </a:lnSpc>
              </a:pPr>
              <a:endParaRPr lang="en-US" sz="2199">
                <a:solidFill>
                  <a:srgbClr val="131111"/>
                </a:solidFill>
                <a:latin typeface="Clear Sans Regular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BNDX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MBB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111"/>
                  </a:solidFill>
                  <a:latin typeface="Clear Sans Regular"/>
                </a:rPr>
                <a:t>VCSH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08317" y="-47625"/>
              <a:ext cx="6449760" cy="6557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SPDR Bloomberg 1-3 Month T-Bill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iShares Short Treasury Bond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iShares 1-3 Year Treasury Bond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Vanguard Short-Term Treasury ETF 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JPMorgan Ultra-Short Income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Vanguard Short-Term Bond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Vanguard Short-Term Inflation-Protected Securities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Vanguard Total International Bond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iShares MBS ETF</a:t>
              </a:r>
            </a:p>
            <a:p>
              <a:pPr>
                <a:lnSpc>
                  <a:spcPts val="2847"/>
                </a:lnSpc>
              </a:pPr>
              <a:r>
                <a:rPr lang="en-US" sz="2033">
                  <a:solidFill>
                    <a:srgbClr val="131111"/>
                  </a:solidFill>
                  <a:latin typeface="Clear Sans Regular"/>
                </a:rPr>
                <a:t>Vanguard Short-Term Corporate Bond ETF</a:t>
              </a:r>
            </a:p>
            <a:p>
              <a:pPr>
                <a:lnSpc>
                  <a:spcPts val="2847"/>
                </a:lnSpc>
              </a:pPr>
              <a:endParaRPr lang="en-US" sz="2033">
                <a:solidFill>
                  <a:srgbClr val="131111"/>
                </a:solidFill>
                <a:latin typeface="Clear Sans Regular"/>
              </a:endParaRPr>
            </a:p>
            <a:p>
              <a:pPr>
                <a:lnSpc>
                  <a:spcPts val="2847"/>
                </a:lnSpc>
                <a:spcBef>
                  <a:spcPct val="0"/>
                </a:spcBef>
              </a:pPr>
              <a:endParaRPr lang="en-US" sz="2033">
                <a:solidFill>
                  <a:srgbClr val="131111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52" t="17042" r="32206"/>
          <a:stretch>
            <a:fillRect/>
          </a:stretch>
        </p:blipFill>
        <p:spPr>
          <a:xfrm>
            <a:off x="8522615" y="-277854"/>
            <a:ext cx="10026455" cy="108427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3007" y="2894767"/>
            <a:ext cx="6259257" cy="4744776"/>
            <a:chOff x="0" y="0"/>
            <a:chExt cx="8345676" cy="632636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3647835"/>
              <a:ext cx="7254740" cy="5361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76200"/>
              <a:ext cx="8345676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Analytical Insights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948418"/>
              <a:ext cx="8345676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Regular"/>
                </a:rPr>
                <a:t>Asset Correlation Analysis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Regular"/>
                </a:rPr>
                <a:t>Portfolio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179393" y="1022314"/>
            <a:ext cx="689712" cy="702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15920" y="2694043"/>
            <a:ext cx="12056160" cy="72465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256800" y="635588"/>
            <a:ext cx="13774399" cy="1292228"/>
            <a:chOff x="0" y="0"/>
            <a:chExt cx="18365865" cy="1722971"/>
          </a:xfrm>
        </p:grpSpPr>
        <p:sp>
          <p:nvSpPr>
            <p:cNvPr id="5" name="TextBox 5"/>
            <p:cNvSpPr txBox="1"/>
            <p:nvPr/>
          </p:nvSpPr>
          <p:spPr>
            <a:xfrm>
              <a:off x="1536955" y="-133350"/>
              <a:ext cx="16828910" cy="185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49"/>
                </a:lnSpc>
              </a:pPr>
              <a:r>
                <a:rPr lang="en-US" sz="8499" spc="-169">
                  <a:solidFill>
                    <a:srgbClr val="FFFFFF"/>
                  </a:solidFill>
                  <a:latin typeface="Blomfield MF"/>
                </a:rPr>
                <a:t>Client Portfolio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515" y="393162"/>
              <a:ext cx="919616" cy="93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311280" y="9831612"/>
            <a:ext cx="18910559" cy="13975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158880" y="9984012"/>
            <a:ext cx="18910559" cy="13975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1068" y="3263097"/>
            <a:ext cx="8731924" cy="57230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t="1569" b="1569"/>
          <a:stretch>
            <a:fillRect/>
          </a:stretch>
        </p:blipFill>
        <p:spPr>
          <a:xfrm>
            <a:off x="9296400" y="3207880"/>
            <a:ext cx="8376157" cy="57230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40101" y="827223"/>
            <a:ext cx="14645737" cy="1289050"/>
            <a:chOff x="0" y="0"/>
            <a:chExt cx="19527650" cy="1718733"/>
          </a:xfrm>
        </p:grpSpPr>
        <p:sp>
          <p:nvSpPr>
            <p:cNvPr id="8" name="TextBox 8"/>
            <p:cNvSpPr txBox="1"/>
            <p:nvPr/>
          </p:nvSpPr>
          <p:spPr>
            <a:xfrm>
              <a:off x="1508303" y="28575"/>
              <a:ext cx="18019347" cy="1690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Blomfield MF Bold"/>
                </a:rPr>
                <a:t>Client: Daisuke Kitaguchi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515" y="391043"/>
              <a:ext cx="919616" cy="93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311280" y="9831612"/>
            <a:ext cx="18910559" cy="13975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158880" y="9984012"/>
            <a:ext cx="18910559" cy="13975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9537" y="3112418"/>
            <a:ext cx="9017238" cy="61458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922" r="922"/>
          <a:stretch>
            <a:fillRect/>
          </a:stretch>
        </p:blipFill>
        <p:spPr>
          <a:xfrm>
            <a:off x="9439275" y="3112418"/>
            <a:ext cx="8314642" cy="614588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87814" y="827223"/>
            <a:ext cx="14522073" cy="1289050"/>
            <a:chOff x="0" y="0"/>
            <a:chExt cx="19362763" cy="1718733"/>
          </a:xfrm>
        </p:grpSpPr>
        <p:sp>
          <p:nvSpPr>
            <p:cNvPr id="8" name="TextBox 8"/>
            <p:cNvSpPr txBox="1"/>
            <p:nvPr/>
          </p:nvSpPr>
          <p:spPr>
            <a:xfrm>
              <a:off x="1343417" y="28575"/>
              <a:ext cx="18019347" cy="1690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Blomfield MF Bold"/>
                </a:rPr>
                <a:t>Client: Daisuke Kitaguchi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515" y="391043"/>
              <a:ext cx="919616" cy="93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356</Words>
  <Application>Microsoft Office PowerPoint</Application>
  <PresentationFormat>Custom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Hammersmith One Bold</vt:lpstr>
      <vt:lpstr>Clear Sans Regular</vt:lpstr>
      <vt:lpstr>Times Neue Roman Bold</vt:lpstr>
      <vt:lpstr>Hammersmith One</vt:lpstr>
      <vt:lpstr>Blomfield MF</vt:lpstr>
      <vt:lpstr>Clear Sans Regular Bold</vt:lpstr>
      <vt:lpstr>Arimo Bold</vt:lpstr>
      <vt:lpstr>Blomfield MF Bold</vt:lpstr>
      <vt:lpstr>Arial Black</vt:lpstr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Minimal Company Profile Presentation</dc:title>
  <cp:lastModifiedBy>Samuel Emehi</cp:lastModifiedBy>
  <cp:revision>2</cp:revision>
  <dcterms:created xsi:type="dcterms:W3CDTF">2006-08-16T00:00:00Z</dcterms:created>
  <dcterms:modified xsi:type="dcterms:W3CDTF">2023-04-01T18:50:55Z</dcterms:modified>
  <dc:identifier>DAFUrK-pSdI</dc:identifier>
</cp:coreProperties>
</file>